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19"/>
  </p:notesMasterIdLst>
  <p:handoutMasterIdLst>
    <p:handoutMasterId r:id="rId20"/>
  </p:handoutMasterIdLst>
  <p:sldIdLst>
    <p:sldId id="353" r:id="rId2"/>
    <p:sldId id="514" r:id="rId3"/>
    <p:sldId id="533" r:id="rId4"/>
    <p:sldId id="515" r:id="rId5"/>
    <p:sldId id="534" r:id="rId6"/>
    <p:sldId id="535" r:id="rId7"/>
    <p:sldId id="536" r:id="rId8"/>
    <p:sldId id="538" r:id="rId9"/>
    <p:sldId id="540" r:id="rId10"/>
    <p:sldId id="547" r:id="rId11"/>
    <p:sldId id="546" r:id="rId12"/>
    <p:sldId id="539" r:id="rId13"/>
    <p:sldId id="528" r:id="rId14"/>
    <p:sldId id="543" r:id="rId15"/>
    <p:sldId id="544" r:id="rId16"/>
    <p:sldId id="545" r:id="rId17"/>
    <p:sldId id="521" r:id="rId18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Wes" initials="J" lastIdx="1" clrIdx="0">
    <p:extLst>
      <p:ext uri="{19B8F6BF-5375-455C-9EA6-DF929625EA0E}">
        <p15:presenceInfo xmlns:p15="http://schemas.microsoft.com/office/powerpoint/2012/main" userId="JaW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3300"/>
    <a:srgbClr val="000000"/>
    <a:srgbClr val="0000FF"/>
    <a:srgbClr val="EBEBFF"/>
    <a:srgbClr val="E7E7FF"/>
    <a:srgbClr val="E1E1FF"/>
    <a:srgbClr val="CC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88300" autoAdjust="0"/>
  </p:normalViewPr>
  <p:slideViewPr>
    <p:cSldViewPr>
      <p:cViewPr varScale="1">
        <p:scale>
          <a:sx n="95" d="100"/>
          <a:sy n="95" d="100"/>
        </p:scale>
        <p:origin x="6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2017/12/26</a:t>
            </a:fld>
            <a:endParaRPr lang="en-US" altLang="zh-TW" dirty="0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 dirty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近期因為</a:t>
            </a:r>
            <a:r>
              <a:rPr lang="en-US" altLang="zh-TW" dirty="0" smtClean="0"/>
              <a:t>ruleset size</a:t>
            </a:r>
            <a:r>
              <a:rPr lang="zh-TW" altLang="en-US" dirty="0" smtClean="0"/>
              <a:t>快速成長，因此</a:t>
            </a:r>
            <a:r>
              <a:rPr lang="en-US" altLang="zh-TW" dirty="0" smtClean="0"/>
              <a:t>ruleset</a:t>
            </a:r>
            <a:r>
              <a:rPr lang="zh-TW" altLang="en-US" dirty="0" smtClean="0"/>
              <a:t>複雜度造成一般封包分類方法</a:t>
            </a:r>
            <a:r>
              <a:rPr lang="en-US" altLang="zh-TW" dirty="0" smtClean="0"/>
              <a:t>memory</a:t>
            </a:r>
            <a:r>
              <a:rPr lang="zh-TW" altLang="en-US" dirty="0" smtClean="0"/>
              <a:t>表現很差</a:t>
            </a:r>
            <a:endParaRPr lang="en-US" altLang="zh-TW" dirty="0" smtClean="0"/>
          </a:p>
          <a:p>
            <a:r>
              <a:rPr lang="en-US" altLang="zh-TW" dirty="0" err="1" smtClean="0"/>
              <a:t>Swintop</a:t>
            </a:r>
            <a:r>
              <a:rPr lang="zh-TW" altLang="en-US" dirty="0" smtClean="0"/>
              <a:t>是一種將</a:t>
            </a:r>
            <a:r>
              <a:rPr lang="en-US" altLang="zh-TW" dirty="0" smtClean="0"/>
              <a:t>ruleset</a:t>
            </a:r>
            <a:r>
              <a:rPr lang="zh-TW" altLang="en-US" dirty="0" smtClean="0"/>
              <a:t>去分類的方式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2017/12/27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3168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2017/12/27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6736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2017/12/26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600" i="0" dirty="0"/>
              <a:t>A De-compositional Approach to Regular Expression Matching for Network Security Applications</a:t>
            </a:r>
            <a:endParaRPr lang="zh-TW" altLang="zh-TW" sz="36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en-US" altLang="zh-TW" sz="1800" dirty="0"/>
              <a:t>Eric </a:t>
            </a:r>
            <a:r>
              <a:rPr lang="en-US" altLang="zh-TW" sz="1800" dirty="0" err="1"/>
              <a:t>Norige</a:t>
            </a:r>
            <a:r>
              <a:rPr lang="en-US" altLang="zh-TW" sz="1800" dirty="0"/>
              <a:t> Alex </a:t>
            </a:r>
            <a:r>
              <a:rPr lang="en-US" altLang="zh-TW" sz="1800" dirty="0" smtClean="0"/>
              <a:t>Liu</a:t>
            </a:r>
          </a:p>
          <a:p>
            <a:pPr algn="l"/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600" dirty="0" smtClean="0"/>
              <a:t>Yi-Hsien Wu</a:t>
            </a:r>
          </a:p>
          <a:p>
            <a:pPr algn="l"/>
            <a:r>
              <a:rPr lang="en-US" altLang="zh-TW" sz="1600" dirty="0"/>
              <a:t>Conference </a:t>
            </a:r>
            <a:r>
              <a:rPr lang="en-US" altLang="zh-TW" sz="1600" dirty="0" smtClean="0"/>
              <a:t>: </a:t>
            </a:r>
            <a:r>
              <a:rPr lang="en-US" altLang="zh-TW" sz="1800" dirty="0"/>
              <a:t>2016 IEEE 36th International Conference on Distributed Computing Systems</a:t>
            </a:r>
            <a:endParaRPr lang="en-US" altLang="zh-TW" sz="1800" dirty="0"/>
          </a:p>
          <a:p>
            <a:pPr algn="l"/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2017/12/27</a:t>
            </a:r>
            <a:endParaRPr kumimoji="0" lang="en-US" altLang="zh-TW" sz="16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First, both match ids 1a and match id 1 must be </a:t>
            </a:r>
            <a:r>
              <a:rPr lang="en-US" altLang="zh-TW" sz="1800" dirty="0" smtClean="0"/>
              <a:t>filtered </a:t>
            </a:r>
          </a:p>
          <a:p>
            <a:pPr marL="0" indent="0">
              <a:buNone/>
            </a:pPr>
            <a:r>
              <a:rPr lang="en-US" altLang="zh-TW" sz="1800" dirty="0" smtClean="0"/>
              <a:t>Id 1a :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cannot </a:t>
            </a:r>
            <a:r>
              <a:rPr lang="en-US" altLang="zh-TW" sz="1800" dirty="0"/>
              <a:t>be reported, but must set a bit </a:t>
            </a:r>
            <a:r>
              <a:rPr lang="en-US" altLang="zh-TW" sz="1800" dirty="0" smtClean="0"/>
              <a:t>flag .</a:t>
            </a: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I</a:t>
            </a:r>
            <a:r>
              <a:rPr lang="en-US" altLang="zh-TW" sz="1800" dirty="0" smtClean="0"/>
              <a:t>d </a:t>
            </a:r>
            <a:r>
              <a:rPr lang="en-US" altLang="zh-TW" sz="1800" dirty="0"/>
              <a:t>1 </a:t>
            </a:r>
            <a:r>
              <a:rPr lang="en-US" altLang="zh-TW" sz="1800" dirty="0" smtClean="0"/>
              <a:t>: must be </a:t>
            </a:r>
            <a:r>
              <a:rPr lang="en-US" altLang="zh-TW" sz="1800" dirty="0"/>
              <a:t>reported only when that bit is set.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If </a:t>
            </a:r>
            <a:r>
              <a:rPr lang="en-US" altLang="zh-TW" sz="1800" dirty="0"/>
              <a:t>we choose to use </a:t>
            </a:r>
            <a:r>
              <a:rPr lang="en-US" altLang="zh-TW" sz="1800" dirty="0" smtClean="0"/>
              <a:t>bit 0 </a:t>
            </a:r>
            <a:r>
              <a:rPr lang="en-US" altLang="zh-TW" sz="1800" dirty="0"/>
              <a:t>of memory for this filter, we can write the filters </a:t>
            </a:r>
            <a:r>
              <a:rPr lang="en-US" altLang="zh-TW" sz="1800" dirty="0" smtClean="0"/>
              <a:t>compactly as</a:t>
            </a:r>
            <a:r>
              <a:rPr lang="en-US" altLang="zh-TW" sz="1800" dirty="0"/>
              <a:t>: 1a: Set 0, 1: Test 0 to Match.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Second</a:t>
            </a:r>
            <a:r>
              <a:rPr lang="en-US" altLang="zh-TW" sz="1800" dirty="0"/>
              <a:t>, in order to de-compose .*A.*B{{1}}, </a:t>
            </a:r>
            <a:r>
              <a:rPr lang="en-US" altLang="zh-TW" sz="1800" dirty="0" smtClean="0"/>
              <a:t>no suffix </a:t>
            </a:r>
            <a:r>
              <a:rPr lang="en-US" altLang="zh-TW" sz="1800" dirty="0"/>
              <a:t>of A can be a prefix of B.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For </a:t>
            </a:r>
            <a:r>
              <a:rPr lang="en-US" altLang="zh-TW" sz="1800" dirty="0"/>
              <a:t>example, </a:t>
            </a:r>
            <a:r>
              <a:rPr lang="en-US" altLang="zh-TW" sz="1800" dirty="0" smtClean="0"/>
              <a:t>if this </a:t>
            </a:r>
            <a:r>
              <a:rPr lang="en-US" altLang="zh-TW" sz="1800" dirty="0"/>
              <a:t>rule is used to de-compose .*</a:t>
            </a:r>
            <a:r>
              <a:rPr lang="en-US" altLang="zh-TW" sz="1800" dirty="0" err="1"/>
              <a:t>abc</a:t>
            </a:r>
            <a:r>
              <a:rPr lang="en-US" altLang="zh-TW" sz="1800" dirty="0"/>
              <a:t>.*</a:t>
            </a:r>
            <a:r>
              <a:rPr lang="en-US" altLang="zh-TW" sz="1800" dirty="0" err="1"/>
              <a:t>bcd</a:t>
            </a:r>
            <a:r>
              <a:rPr lang="en-US" altLang="zh-TW" sz="1800" dirty="0"/>
              <a:t>{{1}} </a:t>
            </a:r>
            <a:r>
              <a:rPr lang="en-US" altLang="zh-TW" sz="1800" dirty="0" smtClean="0"/>
              <a:t>into .*</a:t>
            </a:r>
            <a:r>
              <a:rPr lang="en-US" altLang="zh-TW" sz="1800" dirty="0" err="1"/>
              <a:t>abc</a:t>
            </a:r>
            <a:r>
              <a:rPr lang="en-US" altLang="zh-TW" sz="1800" dirty="0"/>
              <a:t>{{1a}}|.*</a:t>
            </a:r>
            <a:r>
              <a:rPr lang="en-US" altLang="zh-TW" sz="1800" dirty="0" err="1"/>
              <a:t>bcd</a:t>
            </a:r>
            <a:r>
              <a:rPr lang="en-US" altLang="zh-TW" sz="1800" dirty="0"/>
              <a:t>{{1}} as above, the result will incorrectly</a:t>
            </a:r>
          </a:p>
          <a:p>
            <a:pPr marL="0" indent="0">
              <a:buNone/>
            </a:pPr>
            <a:r>
              <a:rPr lang="en-US" altLang="zh-TW" sz="1800" dirty="0"/>
              <a:t>report a match on input </a:t>
            </a:r>
            <a:r>
              <a:rPr lang="en-US" altLang="zh-TW" sz="1800" dirty="0" smtClean="0"/>
              <a:t>“</a:t>
            </a:r>
            <a:r>
              <a:rPr lang="en-US" altLang="zh-TW" sz="1800" dirty="0" err="1" smtClean="0"/>
              <a:t>abcd</a:t>
            </a:r>
            <a:r>
              <a:rPr lang="en-US" altLang="zh-TW" sz="1800" dirty="0" smtClean="0"/>
              <a:t>”. </a:t>
            </a:r>
          </a:p>
          <a:p>
            <a:pPr marL="0" indent="0">
              <a:buNone/>
            </a:pPr>
            <a:r>
              <a:rPr lang="en-US" altLang="zh-TW" sz="1800" dirty="0" smtClean="0"/>
              <a:t>This </a:t>
            </a:r>
            <a:r>
              <a:rPr lang="en-US" altLang="zh-TW" sz="1800" dirty="0"/>
              <a:t>problem occurs because </a:t>
            </a:r>
            <a:r>
              <a:rPr lang="en-US" altLang="zh-TW" sz="1800" dirty="0" smtClean="0"/>
              <a:t>the de-composed </a:t>
            </a:r>
            <a:r>
              <a:rPr lang="en-US" altLang="zh-TW" sz="1800" dirty="0"/>
              <a:t>patterns allow overlap, where B begins </a:t>
            </a:r>
            <a:r>
              <a:rPr lang="en-US" altLang="zh-TW" sz="1800" dirty="0" smtClean="0"/>
              <a:t>matching before </a:t>
            </a:r>
            <a:r>
              <a:rPr lang="en-US" altLang="zh-TW" sz="1800" dirty="0"/>
              <a:t>A finishes matching.</a:t>
            </a: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87574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This de-composition step can be used multiple times on </a:t>
            </a:r>
            <a:r>
              <a:rPr lang="en-US" altLang="zh-TW" sz="1800" dirty="0" smtClean="0"/>
              <a:t>a single </a:t>
            </a:r>
            <a:r>
              <a:rPr lang="en-US" altLang="zh-TW" sz="1800" dirty="0"/>
              <a:t>regex: .*A.*B.*C{{1}} can be de-composed </a:t>
            </a:r>
            <a:r>
              <a:rPr lang="en-US" altLang="zh-TW" sz="1800" dirty="0" smtClean="0"/>
              <a:t>twice, resulting </a:t>
            </a:r>
            <a:r>
              <a:rPr lang="en-US" altLang="zh-TW" sz="1800" dirty="0"/>
              <a:t>in .*A{{1a}}|.*B{{1b}}|.*C{{1}} with </a:t>
            </a:r>
            <a:r>
              <a:rPr lang="en-US" altLang="zh-TW" sz="1800" dirty="0" smtClean="0"/>
              <a:t>two memory </a:t>
            </a:r>
            <a:r>
              <a:rPr lang="en-US" altLang="zh-TW" sz="1800" dirty="0"/>
              <a:t>bits used for filtering.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In </a:t>
            </a:r>
            <a:r>
              <a:rPr lang="en-US" altLang="zh-TW" sz="1800" dirty="0"/>
              <a:t>this case, the match </a:t>
            </a:r>
            <a:r>
              <a:rPr lang="en-US" altLang="zh-TW" sz="1800" dirty="0" smtClean="0"/>
              <a:t>filters are : </a:t>
            </a:r>
          </a:p>
          <a:p>
            <a:pPr marL="0" indent="0">
              <a:buNone/>
            </a:pPr>
            <a:r>
              <a:rPr lang="en-US" altLang="zh-TW" sz="1800" dirty="0" smtClean="0"/>
              <a:t>1a</a:t>
            </a:r>
            <a:r>
              <a:rPr lang="en-US" altLang="zh-TW" sz="1800" dirty="0"/>
              <a:t>: Set </a:t>
            </a:r>
            <a:r>
              <a:rPr lang="en-US" altLang="zh-TW" sz="1800" dirty="0" smtClean="0"/>
              <a:t>0 .</a:t>
            </a:r>
          </a:p>
          <a:p>
            <a:pPr marL="0" indent="0">
              <a:buNone/>
            </a:pPr>
            <a:r>
              <a:rPr lang="en-US" altLang="zh-TW" sz="1800" dirty="0" smtClean="0"/>
              <a:t>1b</a:t>
            </a:r>
            <a:r>
              <a:rPr lang="en-US" altLang="zh-TW" sz="1800" dirty="0"/>
              <a:t>: Test 0 to Set </a:t>
            </a:r>
            <a:r>
              <a:rPr lang="en-US" altLang="zh-TW" sz="1800" dirty="0" smtClean="0"/>
              <a:t>1.</a:t>
            </a:r>
          </a:p>
          <a:p>
            <a:pPr marL="0" indent="0">
              <a:buNone/>
            </a:pPr>
            <a:r>
              <a:rPr lang="en-US" altLang="zh-TW" sz="1800" dirty="0" smtClean="0"/>
              <a:t>1: </a:t>
            </a:r>
            <a:r>
              <a:rPr lang="en-US" altLang="zh-TW" sz="1800" dirty="0"/>
              <a:t>Test 1 to Match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23136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000" dirty="0"/>
              <a:t>Almost Dot </a:t>
            </a:r>
            <a:r>
              <a:rPr lang="en-US" altLang="zh-TW" sz="2000" dirty="0" smtClean="0"/>
              <a:t>Star</a:t>
            </a:r>
          </a:p>
          <a:p>
            <a:pPr marL="0" indent="0">
              <a:buNone/>
            </a:pPr>
            <a:r>
              <a:rPr lang="en-US" altLang="zh-TW" sz="1800" dirty="0"/>
              <a:t>For IDS pattern sets, an even more common </a:t>
            </a:r>
            <a:r>
              <a:rPr lang="en-US" altLang="zh-TW" sz="1800" dirty="0" smtClean="0"/>
              <a:t>pattern than </a:t>
            </a:r>
            <a:r>
              <a:rPr lang="en-US" altLang="zh-TW" sz="1800" dirty="0"/>
              <a:t>dot-star is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almost-dot-star</a:t>
            </a:r>
            <a:r>
              <a:rPr lang="en-US" altLang="zh-TW" sz="1800" dirty="0"/>
              <a:t>: </a:t>
            </a:r>
            <a:r>
              <a:rPr lang="en-US" altLang="zh-TW" sz="1800" dirty="0" smtClean="0"/>
              <a:t> .*</a:t>
            </a:r>
            <a:r>
              <a:rPr lang="en-US" altLang="zh-TW" sz="1800" dirty="0"/>
              <a:t>A[ˆX]*B{{1}}.</a:t>
            </a:r>
            <a:r>
              <a:rPr lang="en-US" altLang="zh-TW" sz="1800" dirty="0" smtClean="0"/>
              <a:t> 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This pattern </a:t>
            </a:r>
            <a:r>
              <a:rPr lang="en-US" altLang="zh-TW" sz="1800" dirty="0" smtClean="0"/>
              <a:t>can be </a:t>
            </a:r>
            <a:r>
              <a:rPr lang="en-US" altLang="zh-TW" sz="1800" dirty="0"/>
              <a:t>de-composed to .*A{{1a}}|.*[X]{{1b}}|.*B{{1</a:t>
            </a:r>
            <a:r>
              <a:rPr lang="en-US" altLang="zh-TW" sz="1800" dirty="0" smtClean="0"/>
              <a:t>}}.</a:t>
            </a:r>
          </a:p>
          <a:p>
            <a:pPr marL="0" indent="0">
              <a:buNone/>
            </a:pPr>
            <a:r>
              <a:rPr lang="en-US" altLang="zh-TW" sz="1800" dirty="0" smtClean="0"/>
              <a:t>The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match </a:t>
            </a:r>
            <a:r>
              <a:rPr lang="en-US" altLang="zh-TW" sz="1800" dirty="0"/>
              <a:t>filters are, 1a: Set 0, 1b: Clear 0, 1: Test 0 to Match.</a:t>
            </a:r>
            <a:endParaRPr lang="en-US" altLang="zh-TW" sz="1800" dirty="0" smtClean="0"/>
          </a:p>
          <a:p>
            <a:pPr marL="0" indent="0">
              <a:buNone/>
            </a:pPr>
            <a:endParaRPr lang="zh-TW" altLang="en-US" sz="20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628" y="3573016"/>
            <a:ext cx="5886264" cy="254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29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Results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and Analysis</a:t>
            </a:r>
            <a:endParaRPr lang="en-US" altLang="zh-TW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78843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/>
              <a:t>We present comparison results of Match Filtering </a:t>
            </a:r>
            <a:r>
              <a:rPr lang="en-US" altLang="zh-TW" sz="1800" dirty="0" smtClean="0"/>
              <a:t>Automata (MFA</a:t>
            </a:r>
            <a:r>
              <a:rPr lang="en-US" altLang="zh-TW" sz="1800" dirty="0"/>
              <a:t>) with DFA, NFA, </a:t>
            </a:r>
            <a:r>
              <a:rPr lang="en-US" altLang="zh-TW" sz="1800" dirty="0" smtClean="0"/>
              <a:t>HFA ,</a:t>
            </a:r>
            <a:r>
              <a:rPr lang="en-US" altLang="zh-TW" dirty="0"/>
              <a:t> </a:t>
            </a:r>
            <a:r>
              <a:rPr lang="en-US" altLang="zh-TW" sz="1800" dirty="0"/>
              <a:t>and XFA</a:t>
            </a:r>
            <a:r>
              <a:rPr lang="en-US" altLang="zh-TW" sz="1800" dirty="0" smtClean="0"/>
              <a:t> 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The patterns we use come from various </a:t>
            </a:r>
            <a:r>
              <a:rPr lang="en-US" altLang="zh-TW" sz="1800" dirty="0" smtClean="0"/>
              <a:t>security applications</a:t>
            </a:r>
            <a:r>
              <a:rPr lang="en-US" altLang="zh-TW" sz="1800" dirty="0"/>
              <a:t>, and have the number of regular </a:t>
            </a:r>
            <a:r>
              <a:rPr lang="en-US" altLang="zh-TW" sz="1800" dirty="0" smtClean="0"/>
              <a:t>expressions, NFA </a:t>
            </a:r>
            <a:r>
              <a:rPr lang="en-US" altLang="zh-TW" sz="1800" dirty="0"/>
              <a:t>states and DFA states summarized in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Table </a:t>
            </a:r>
            <a:r>
              <a:rPr lang="en-US" altLang="zh-TW" sz="1800" dirty="0"/>
              <a:t>V.</a:t>
            </a:r>
            <a:endParaRPr lang="en-US" altLang="zh-TW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2981" y="3423741"/>
            <a:ext cx="4385994" cy="2521025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683568" y="3807091"/>
            <a:ext cx="35643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S-patterns and B-patterns come from </a:t>
            </a:r>
            <a:r>
              <a:rPr lang="en-US" altLang="zh-TW" dirty="0" smtClean="0"/>
              <a:t>Snort and Bro.  </a:t>
            </a:r>
          </a:p>
          <a:p>
            <a:r>
              <a:rPr lang="en-US" altLang="zh-TW" dirty="0" smtClean="0"/>
              <a:t>The </a:t>
            </a:r>
            <a:r>
              <a:rPr lang="en-US" altLang="zh-TW" dirty="0"/>
              <a:t>C-patterns </a:t>
            </a:r>
            <a:r>
              <a:rPr lang="en-US" altLang="zh-TW" dirty="0" smtClean="0"/>
              <a:t>come from </a:t>
            </a:r>
            <a:r>
              <a:rPr lang="en-US" altLang="zh-TW" dirty="0"/>
              <a:t>a major networking vendor and are proprietary.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246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Results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and Analysis</a:t>
            </a:r>
            <a:endParaRPr lang="en-US" altLang="zh-TW" sz="36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628" y="1506538"/>
            <a:ext cx="6510076" cy="397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36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Results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and Analysis</a:t>
            </a:r>
            <a:endParaRPr lang="en-US" altLang="zh-TW" sz="36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0162" y="1412776"/>
            <a:ext cx="6619875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98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Results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and Analysis</a:t>
            </a:r>
            <a:endParaRPr lang="en-US" altLang="zh-TW" sz="36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-3378"/>
            <a:ext cx="6156684" cy="5381531"/>
          </a:xfrm>
          <a:prstGeom prst="rect">
            <a:avLst/>
          </a:prstGeom>
        </p:spPr>
      </p:pic>
      <p:sp>
        <p:nvSpPr>
          <p:cNvPr id="8" name="內容版面配置區 7"/>
          <p:cNvSpPr txBox="1">
            <a:spLocks noGrp="1"/>
          </p:cNvSpPr>
          <p:nvPr>
            <p:ph idx="1"/>
          </p:nvPr>
        </p:nvSpPr>
        <p:spPr>
          <a:xfrm>
            <a:off x="1507634" y="5496442"/>
            <a:ext cx="6984776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TW" sz="1800" dirty="0"/>
              <a:t>Each </a:t>
            </a:r>
            <a:r>
              <a:rPr lang="en-US" altLang="zh-TW" sz="1800" dirty="0" smtClean="0"/>
              <a:t>point represents </a:t>
            </a:r>
            <a:r>
              <a:rPr lang="en-US" altLang="zh-TW" sz="1800" dirty="0"/>
              <a:t>a single pattern on a single trace using a single</a:t>
            </a:r>
          </a:p>
          <a:p>
            <a:pPr marL="0" indent="0">
              <a:buNone/>
            </a:pPr>
            <a:r>
              <a:rPr lang="en-US" altLang="zh-TW" sz="1800" dirty="0"/>
              <a:t>a</a:t>
            </a:r>
            <a:r>
              <a:rPr lang="en-US" altLang="zh-TW" sz="1800" dirty="0" smtClean="0"/>
              <a:t>lgorithm. So </a:t>
            </a:r>
            <a:r>
              <a:rPr lang="en-US" altLang="zh-TW" sz="1800" dirty="0"/>
              <a:t>e</a:t>
            </a:r>
            <a:r>
              <a:rPr lang="en-US" altLang="zh-TW" sz="1800" dirty="0" smtClean="0"/>
              <a:t>ach </a:t>
            </a:r>
            <a:r>
              <a:rPr lang="en-US" altLang="zh-TW" sz="1800" dirty="0"/>
              <a:t>algorithm gets its own point </a:t>
            </a:r>
            <a:r>
              <a:rPr lang="en-US" altLang="zh-TW" sz="1800" dirty="0" smtClean="0"/>
              <a:t>shape.</a:t>
            </a: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09551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644417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/>
              <a:t>The methods presented here are effective at dealing </a:t>
            </a:r>
            <a:r>
              <a:rPr lang="en-US" altLang="zh-TW" sz="1800" dirty="0" smtClean="0"/>
              <a:t>with state </a:t>
            </a:r>
            <a:r>
              <a:rPr lang="en-US" altLang="zh-TW" sz="1800" dirty="0"/>
              <a:t>space explosion while still being automatically </a:t>
            </a:r>
            <a:r>
              <a:rPr lang="en-US" altLang="zh-TW" sz="1800" dirty="0" smtClean="0"/>
              <a:t>generable, and </a:t>
            </a:r>
            <a:r>
              <a:rPr lang="en-US" altLang="zh-TW" sz="1800" dirty="0"/>
              <a:t>without producing an overly complex automaton </a:t>
            </a:r>
            <a:r>
              <a:rPr lang="en-US" altLang="zh-TW" sz="1800" dirty="0" smtClean="0"/>
              <a:t>that performs </a:t>
            </a:r>
            <a:r>
              <a:rPr lang="en-US" altLang="zh-TW" sz="1800" dirty="0"/>
              <a:t>slowly.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/>
              <a:t>F</a:t>
            </a:r>
            <a:r>
              <a:rPr lang="en-US" altLang="zh-TW" sz="1800" dirty="0" smtClean="0"/>
              <a:t>urther </a:t>
            </a:r>
            <a:r>
              <a:rPr lang="en-US" altLang="zh-TW" sz="1800" dirty="0"/>
              <a:t>work can still be done to add more patterns </a:t>
            </a:r>
            <a:r>
              <a:rPr lang="en-US" altLang="zh-TW" sz="1800" dirty="0" smtClean="0"/>
              <a:t>that can </a:t>
            </a:r>
            <a:r>
              <a:rPr lang="en-US" altLang="zh-TW" sz="1800" dirty="0"/>
              <a:t>be de-composed</a:t>
            </a:r>
            <a:r>
              <a:rPr lang="en-US" altLang="zh-TW" sz="1800" dirty="0" smtClean="0"/>
              <a:t>.</a:t>
            </a: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While </a:t>
            </a:r>
            <a:r>
              <a:rPr lang="en-US" altLang="zh-TW" sz="1800" dirty="0"/>
              <a:t>it is not a silver bullet for all </a:t>
            </a:r>
            <a:r>
              <a:rPr lang="en-US" altLang="zh-TW" sz="1800" dirty="0" smtClean="0"/>
              <a:t>possible regular </a:t>
            </a:r>
            <a:r>
              <a:rPr lang="en-US" altLang="zh-TW" sz="1800" dirty="0"/>
              <a:t>expressions, this approach will only become </a:t>
            </a:r>
            <a:r>
              <a:rPr lang="en-US" altLang="zh-TW" sz="1800" dirty="0" smtClean="0"/>
              <a:t>more </a:t>
            </a:r>
            <a:r>
              <a:rPr lang="en-US" altLang="zh-TW" sz="1800" dirty="0"/>
              <a:t>powerful as additional effort is put into </a:t>
            </a:r>
            <a:r>
              <a:rPr lang="en-US" altLang="zh-TW" sz="1800"/>
              <a:t>implementing </a:t>
            </a:r>
            <a:r>
              <a:rPr lang="en-US" altLang="zh-TW" sz="1800" smtClean="0"/>
              <a:t>efficient de-compositions </a:t>
            </a:r>
            <a:r>
              <a:rPr lang="en-US" altLang="zh-TW" sz="1800" dirty="0"/>
              <a:t>and filters to efficiently match commonly</a:t>
            </a:r>
          </a:p>
          <a:p>
            <a:pPr marL="0" indent="0">
              <a:buNone/>
            </a:pPr>
            <a:r>
              <a:rPr lang="en-US" altLang="zh-TW" sz="1800" dirty="0"/>
              <a:t>used patterns.</a:t>
            </a:r>
            <a:endParaRPr lang="en-US" altLang="zh-TW" sz="1800" i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226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200" dirty="0" smtClean="0"/>
              <a:t>Introduction</a:t>
            </a:r>
          </a:p>
          <a:p>
            <a:endParaRPr lang="en-US" altLang="zh-TW" sz="3200" dirty="0"/>
          </a:p>
          <a:p>
            <a:r>
              <a:rPr lang="en-US" altLang="zh-TW" sz="3200" dirty="0"/>
              <a:t>Proposed </a:t>
            </a:r>
            <a:r>
              <a:rPr lang="en-US" altLang="zh-TW" sz="3200" dirty="0" smtClean="0"/>
              <a:t>Scheme</a:t>
            </a:r>
          </a:p>
          <a:p>
            <a:endParaRPr lang="en-US" altLang="zh-TW" sz="3200" dirty="0"/>
          </a:p>
          <a:p>
            <a:r>
              <a:rPr lang="en-US" altLang="zh-TW" sz="3200" dirty="0" smtClean="0"/>
              <a:t>Results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and Analysis</a:t>
            </a:r>
          </a:p>
          <a:p>
            <a:endParaRPr lang="en-US" altLang="zh-TW" sz="3200" dirty="0"/>
          </a:p>
          <a:p>
            <a:r>
              <a:rPr lang="en-US" altLang="zh-TW" sz="3200" dirty="0"/>
              <a:t>Conclusion</a:t>
            </a:r>
            <a:endParaRPr lang="en-US" altLang="zh-TW" sz="3200" dirty="0" smtClean="0"/>
          </a:p>
          <a:p>
            <a:endParaRPr lang="en-US" altLang="zh-TW" sz="3200" dirty="0"/>
          </a:p>
          <a:p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022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The category of DPI with the best cost-vs-accuracy </a:t>
            </a:r>
            <a:r>
              <a:rPr lang="en-US" altLang="zh-TW" sz="1800" dirty="0" smtClean="0"/>
              <a:t>tradeoff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is </a:t>
            </a:r>
            <a:r>
              <a:rPr lang="en-US" altLang="zh-TW" sz="1800" dirty="0"/>
              <a:t>regular expression (regex) matching, because it is </a:t>
            </a:r>
            <a:r>
              <a:rPr lang="en-US" altLang="zh-TW" sz="1800" dirty="0" smtClean="0"/>
              <a:t>simple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enough </a:t>
            </a:r>
            <a:r>
              <a:rPr lang="en-US" altLang="zh-TW" sz="1800" dirty="0"/>
              <a:t>for efficient implementation but complex enough </a:t>
            </a:r>
            <a:r>
              <a:rPr lang="en-US" altLang="zh-TW" sz="1800" dirty="0" smtClean="0"/>
              <a:t>to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precisely </a:t>
            </a:r>
            <a:r>
              <a:rPr lang="en-US" altLang="zh-TW" sz="1800" dirty="0"/>
              <a:t>specify attack patterns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zh-TW" sz="1800" dirty="0"/>
              <a:t>A major benefit of </a:t>
            </a:r>
            <a:r>
              <a:rPr lang="en-US" altLang="zh-TW" sz="1800" dirty="0" smtClean="0"/>
              <a:t>regex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matching </a:t>
            </a:r>
            <a:r>
              <a:rPr lang="en-US" altLang="zh-TW" sz="1800" dirty="0"/>
              <a:t>for security applications is the availability of </a:t>
            </a:r>
            <a:r>
              <a:rPr lang="en-US" altLang="zh-TW" sz="1800" dirty="0" smtClean="0"/>
              <a:t>offline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pre-processing </a:t>
            </a:r>
            <a:r>
              <a:rPr lang="en-US" altLang="zh-TW" sz="1800" dirty="0"/>
              <a:t>that greatly speeds online matching of packets.</a:t>
            </a:r>
            <a:endParaRPr lang="en-US" altLang="zh-TW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4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Scheme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644417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/>
              <a:t>W</a:t>
            </a:r>
            <a:r>
              <a:rPr lang="en-US" altLang="zh-TW" sz="1800" dirty="0" smtClean="0"/>
              <a:t>e </a:t>
            </a:r>
            <a:r>
              <a:rPr lang="en-US" altLang="zh-TW" sz="1800" dirty="0"/>
              <a:t>propose </a:t>
            </a:r>
            <a:r>
              <a:rPr lang="en-US" altLang="zh-TW" sz="1800" dirty="0" err="1"/>
              <a:t>S</a:t>
            </a:r>
            <a:r>
              <a:rPr lang="en-US" altLang="zh-TW" sz="1800" dirty="0" err="1" smtClean="0"/>
              <a:t>tateful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Match Filtering, a </a:t>
            </a:r>
            <a:r>
              <a:rPr lang="en-US" altLang="zh-TW" sz="1800" dirty="0" smtClean="0"/>
              <a:t>de-compositional approach </a:t>
            </a:r>
            <a:r>
              <a:rPr lang="en-US" altLang="zh-TW" sz="1800" dirty="0"/>
              <a:t>to matching regular </a:t>
            </a:r>
            <a:r>
              <a:rPr lang="en-US" altLang="zh-TW" sz="1800" dirty="0" smtClean="0"/>
              <a:t>expressions.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The </a:t>
            </a:r>
            <a:r>
              <a:rPr lang="en-US" altLang="zh-TW" sz="1800" dirty="0" smtClean="0"/>
              <a:t>core idea </a:t>
            </a:r>
            <a:r>
              <a:rPr lang="en-US" altLang="zh-TW" sz="1800" dirty="0"/>
              <a:t>is that by decomposing a complex pattern into </a:t>
            </a:r>
            <a:r>
              <a:rPr lang="en-US" altLang="zh-TW" sz="1800" dirty="0" smtClean="0"/>
              <a:t>simpler patterns </a:t>
            </a:r>
            <a:r>
              <a:rPr lang="en-US" altLang="zh-TW" sz="1800" dirty="0"/>
              <a:t>we can post-process the matches of the simpler </a:t>
            </a:r>
            <a:r>
              <a:rPr lang="en-US" altLang="zh-TW" sz="1800" dirty="0" smtClean="0"/>
              <a:t>pattern to </a:t>
            </a:r>
            <a:r>
              <a:rPr lang="en-US" altLang="zh-TW" sz="1800" dirty="0"/>
              <a:t>get the match results of the complex pattern.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6757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384" y="1484784"/>
            <a:ext cx="7696200" cy="4644417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 smtClean="0"/>
              <a:t>Examples :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R1 </a:t>
            </a:r>
            <a:r>
              <a:rPr lang="en-US" altLang="zh-TW" sz="1800" dirty="0"/>
              <a:t>matches on the </a:t>
            </a:r>
            <a:r>
              <a:rPr lang="en-US" altLang="zh-TW" sz="1800" dirty="0" smtClean="0"/>
              <a:t>“</a:t>
            </a:r>
            <a:r>
              <a:rPr lang="en-US" altLang="zh-TW" sz="1800" dirty="0" err="1" smtClean="0"/>
              <a:t>emacs</a:t>
            </a:r>
            <a:r>
              <a:rPr lang="en-US" altLang="zh-TW" sz="1800" dirty="0" smtClean="0"/>
              <a:t>”, </a:t>
            </a:r>
            <a:r>
              <a:rPr lang="en-US" altLang="zh-TW" sz="1800" dirty="0"/>
              <a:t>on the second </a:t>
            </a:r>
            <a:r>
              <a:rPr lang="en-US" altLang="zh-TW" sz="1800" dirty="0" smtClean="0"/>
              <a:t>“gnu”, and on </a:t>
            </a:r>
            <a:r>
              <a:rPr lang="en-US" altLang="zh-TW" sz="1800" dirty="0"/>
              <a:t>the </a:t>
            </a:r>
            <a:r>
              <a:rPr lang="en-US" altLang="zh-TW" sz="1800" dirty="0" smtClean="0"/>
              <a:t>“xyz”, </a:t>
            </a:r>
            <a:r>
              <a:rPr lang="en-US" altLang="zh-TW" sz="1800" dirty="0"/>
              <a:t>while R2 matches at those positions and at </a:t>
            </a:r>
            <a:r>
              <a:rPr lang="en-US" altLang="zh-TW" sz="1800" dirty="0" smtClean="0"/>
              <a:t>a number </a:t>
            </a:r>
            <a:r>
              <a:rPr lang="en-US" altLang="zh-TW" sz="1800" dirty="0"/>
              <a:t>of other positions.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Because </a:t>
            </a:r>
            <a:r>
              <a:rPr lang="en-US" altLang="zh-TW" sz="1800" dirty="0"/>
              <a:t>the matches for R2 are </a:t>
            </a:r>
            <a:r>
              <a:rPr lang="en-US" altLang="zh-TW" sz="1800" dirty="0" smtClean="0"/>
              <a:t>a superset </a:t>
            </a:r>
            <a:r>
              <a:rPr lang="en-US" altLang="zh-TW" sz="1800" dirty="0"/>
              <a:t>of the matches for R1, by filtering the extra </a:t>
            </a:r>
            <a:r>
              <a:rPr lang="en-US" altLang="zh-TW" sz="1800" dirty="0" smtClean="0"/>
              <a:t>matches we </a:t>
            </a:r>
            <a:r>
              <a:rPr lang="en-US" altLang="zh-TW" sz="1800" dirty="0"/>
              <a:t>could use the DFA for R2 to match the patterns in R1.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441" y="1772816"/>
            <a:ext cx="4572508" cy="1268548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441" y="3032956"/>
            <a:ext cx="4815944" cy="135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06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 (Components)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449" y="1361860"/>
            <a:ext cx="4337545" cy="1224136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62" y="2849542"/>
            <a:ext cx="4393294" cy="2323942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4581562" y="1608377"/>
            <a:ext cx="427491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TW" sz="1400" dirty="0"/>
              <a:t>A </a:t>
            </a:r>
            <a:r>
              <a:rPr lang="en-US" altLang="zh-TW" sz="1400" dirty="0" err="1"/>
              <a:t>stateful</a:t>
            </a:r>
            <a:r>
              <a:rPr lang="en-US" altLang="zh-TW" sz="1400" dirty="0"/>
              <a:t> filter is shown in Table III. </a:t>
            </a:r>
          </a:p>
          <a:p>
            <a:pPr marL="0" indent="0">
              <a:buNone/>
            </a:pPr>
            <a:r>
              <a:rPr lang="en-US" altLang="zh-TW" sz="1400" dirty="0"/>
              <a:t>Each match-id that arrives at the filter triggers a</a:t>
            </a:r>
          </a:p>
          <a:p>
            <a:pPr marL="0" indent="0">
              <a:buNone/>
            </a:pPr>
            <a:r>
              <a:rPr lang="en-US" altLang="zh-TW" sz="1400" dirty="0"/>
              <a:t>very simple program that can examine and modify a few </a:t>
            </a:r>
            <a:r>
              <a:rPr lang="en-US" altLang="zh-TW" sz="1400" dirty="0" smtClean="0"/>
              <a:t>bits and </a:t>
            </a:r>
            <a:r>
              <a:rPr lang="en-US" altLang="zh-TW" sz="1400" dirty="0"/>
              <a:t>decide whether to match</a:t>
            </a:r>
            <a:r>
              <a:rPr lang="en-US" altLang="zh-TW" sz="1400" dirty="0" smtClean="0"/>
              <a:t>.</a:t>
            </a:r>
          </a:p>
          <a:p>
            <a:pPr marL="0" indent="0">
              <a:buNone/>
            </a:pPr>
            <a:endParaRPr lang="en-US" altLang="zh-TW" sz="1400" dirty="0" smtClean="0"/>
          </a:p>
          <a:p>
            <a:pPr marL="0" indent="0">
              <a:buNone/>
            </a:pPr>
            <a:r>
              <a:rPr lang="en-US" altLang="zh-TW" sz="1400" dirty="0" smtClean="0"/>
              <a:t>1. The </a:t>
            </a:r>
            <a:r>
              <a:rPr lang="en-US" altLang="zh-TW" sz="1400" dirty="0"/>
              <a:t>filter engine first runs action 4 and sets bit 0. </a:t>
            </a:r>
          </a:p>
          <a:p>
            <a:pPr marL="0" indent="0">
              <a:buNone/>
            </a:pPr>
            <a:r>
              <a:rPr lang="en-US" altLang="zh-TW" sz="1400" dirty="0" smtClean="0"/>
              <a:t>2. It </a:t>
            </a:r>
            <a:r>
              <a:rPr lang="en-US" altLang="zh-TW" sz="1400" dirty="0"/>
              <a:t>takes action 1, tests that bit 0 is set, and </a:t>
            </a:r>
            <a:r>
              <a:rPr lang="en-US" altLang="zh-TW" sz="1400" dirty="0" smtClean="0"/>
              <a:t>since    it is</a:t>
            </a:r>
            <a:r>
              <a:rPr lang="en-US" altLang="zh-TW" sz="1400" dirty="0"/>
              <a:t>, reports a match. </a:t>
            </a:r>
            <a:endParaRPr lang="en-US" altLang="zh-TW" sz="1400" dirty="0" smtClean="0"/>
          </a:p>
          <a:p>
            <a:pPr marL="0" indent="0">
              <a:buNone/>
            </a:pPr>
            <a:r>
              <a:rPr lang="en-US" altLang="zh-TW" sz="1400" dirty="0" smtClean="0"/>
              <a:t>3. It </a:t>
            </a:r>
            <a:r>
              <a:rPr lang="en-US" altLang="zh-TW" sz="1400" dirty="0"/>
              <a:t>then takes action 2, which tests if bit 1 is set. Since the </a:t>
            </a:r>
            <a:r>
              <a:rPr lang="en-US" altLang="zh-TW" sz="1400" dirty="0" smtClean="0"/>
              <a:t>filter’s memory </a:t>
            </a:r>
            <a:r>
              <a:rPr lang="en-US" altLang="zh-TW" sz="1400" dirty="0"/>
              <a:t>is initialized to 0, bit 1 is not set, so it does not </a:t>
            </a:r>
            <a:r>
              <a:rPr lang="en-US" altLang="zh-TW" sz="1400" dirty="0" smtClean="0"/>
              <a:t>match at </a:t>
            </a:r>
            <a:r>
              <a:rPr lang="en-US" altLang="zh-TW" sz="1400" dirty="0"/>
              <a:t>this point. </a:t>
            </a:r>
            <a:endParaRPr lang="en-US" altLang="zh-TW" sz="1400" dirty="0" smtClean="0"/>
          </a:p>
          <a:p>
            <a:pPr marL="0" indent="0">
              <a:buNone/>
            </a:pPr>
            <a:r>
              <a:rPr lang="en-US" altLang="zh-TW" sz="1400" dirty="0" smtClean="0"/>
              <a:t>4. Next</a:t>
            </a:r>
            <a:r>
              <a:rPr lang="en-US" altLang="zh-TW" sz="1400" dirty="0"/>
              <a:t>, Action 5 sets bit </a:t>
            </a:r>
            <a:r>
              <a:rPr lang="en-US" altLang="zh-TW" sz="1400" dirty="0" smtClean="0"/>
              <a:t>10 .</a:t>
            </a:r>
          </a:p>
          <a:p>
            <a:pPr marL="0" indent="0">
              <a:buNone/>
            </a:pPr>
            <a:r>
              <a:rPr lang="en-US" altLang="zh-TW" sz="1400" dirty="0" smtClean="0"/>
              <a:t>5. Then </a:t>
            </a:r>
            <a:r>
              <a:rPr lang="en-US" altLang="zh-TW" sz="1400" dirty="0"/>
              <a:t>action 2 </a:t>
            </a:r>
            <a:r>
              <a:rPr lang="en-US" altLang="zh-TW" sz="1400" dirty="0" smtClean="0"/>
              <a:t>again tests </a:t>
            </a:r>
            <a:r>
              <a:rPr lang="en-US" altLang="zh-TW" sz="1400" dirty="0"/>
              <a:t>bit 1 and allows the match this time. </a:t>
            </a:r>
            <a:endParaRPr lang="en-US" altLang="zh-TW" sz="1400" dirty="0" smtClean="0"/>
          </a:p>
          <a:p>
            <a:pPr marL="0" indent="0">
              <a:buNone/>
            </a:pPr>
            <a:r>
              <a:rPr lang="en-US" altLang="zh-TW" sz="1400" dirty="0" smtClean="0"/>
              <a:t>6. Finally</a:t>
            </a:r>
            <a:r>
              <a:rPr lang="en-US" altLang="zh-TW" sz="1400" dirty="0"/>
              <a:t>, action 6 </a:t>
            </a:r>
            <a:r>
              <a:rPr lang="en-US" altLang="zh-TW" sz="1400" dirty="0" smtClean="0"/>
              <a:t>sets bit 2. </a:t>
            </a:r>
          </a:p>
          <a:p>
            <a:pPr marL="0" indent="0">
              <a:buNone/>
            </a:pPr>
            <a:r>
              <a:rPr lang="en-US" altLang="zh-TW" sz="1400" dirty="0" smtClean="0"/>
              <a:t>7. </a:t>
            </a:r>
            <a:r>
              <a:rPr lang="en-US" altLang="zh-TW" sz="1400" dirty="0"/>
              <a:t>A</a:t>
            </a:r>
            <a:r>
              <a:rPr lang="en-US" altLang="zh-TW" sz="1400" dirty="0" smtClean="0"/>
              <a:t>ction </a:t>
            </a:r>
            <a:r>
              <a:rPr lang="en-US" altLang="zh-TW" sz="1400" dirty="0"/>
              <a:t>7 checks that bit 2 is set and sets bit </a:t>
            </a:r>
            <a:r>
              <a:rPr lang="en-US" altLang="zh-TW" sz="1400" dirty="0" smtClean="0"/>
              <a:t>3. </a:t>
            </a:r>
          </a:p>
          <a:p>
            <a:pPr marL="0" indent="0">
              <a:buNone/>
            </a:pPr>
            <a:r>
              <a:rPr lang="en-US" altLang="zh-TW" sz="1400" dirty="0" smtClean="0"/>
              <a:t>8. Action 3 </a:t>
            </a:r>
            <a:r>
              <a:rPr lang="en-US" altLang="zh-TW" sz="1400" dirty="0"/>
              <a:t>checks bit 3 to allow the final match.</a:t>
            </a:r>
          </a:p>
        </p:txBody>
      </p:sp>
    </p:spTree>
    <p:extLst>
      <p:ext uri="{BB962C8B-B14F-4D97-AF65-F5344CB8AC3E}">
        <p14:creationId xmlns:p14="http://schemas.microsoft.com/office/powerpoint/2010/main" val="410599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1304764"/>
            <a:ext cx="7416655" cy="309634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863588" y="4564459"/>
            <a:ext cx="7488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+mn-lt"/>
              </a:rPr>
              <a:t>The</a:t>
            </a:r>
            <a:r>
              <a:rPr lang="en-US" altLang="zh-TW" dirty="0">
                <a:latin typeface="+mn-lt"/>
              </a:rPr>
              <a:t> </a:t>
            </a:r>
            <a:r>
              <a:rPr lang="en-US" altLang="zh-TW" dirty="0" smtClean="0">
                <a:latin typeface="+mn-lt"/>
              </a:rPr>
              <a:t>packet </a:t>
            </a:r>
            <a:r>
              <a:rPr lang="en-US" altLang="zh-TW" dirty="0">
                <a:latin typeface="+mn-lt"/>
              </a:rPr>
              <a:t>payloads are sent to the DFA engine, which </a:t>
            </a:r>
            <a:r>
              <a:rPr lang="en-US" altLang="zh-TW" dirty="0" smtClean="0">
                <a:latin typeface="+mn-lt"/>
              </a:rPr>
              <a:t>reads from </a:t>
            </a:r>
            <a:r>
              <a:rPr lang="en-US" altLang="zh-TW" dirty="0">
                <a:latin typeface="+mn-lt"/>
              </a:rPr>
              <a:t>the Character DFA and sends match events to the </a:t>
            </a:r>
            <a:r>
              <a:rPr lang="en-US" altLang="zh-TW" dirty="0" smtClean="0">
                <a:latin typeface="+mn-lt"/>
              </a:rPr>
              <a:t>Filter Engine</a:t>
            </a:r>
            <a:r>
              <a:rPr lang="en-US" altLang="zh-TW" dirty="0">
                <a:latin typeface="+mn-lt"/>
              </a:rPr>
              <a:t>. </a:t>
            </a:r>
            <a:endParaRPr lang="en-US" altLang="zh-TW" dirty="0" smtClean="0">
              <a:latin typeface="+mn-lt"/>
            </a:endParaRPr>
          </a:p>
          <a:p>
            <a:r>
              <a:rPr lang="en-US" altLang="zh-TW" dirty="0" smtClean="0">
                <a:latin typeface="+mn-lt"/>
              </a:rPr>
              <a:t>When </a:t>
            </a:r>
            <a:r>
              <a:rPr lang="en-US" altLang="zh-TW" dirty="0">
                <a:latin typeface="+mn-lt"/>
              </a:rPr>
              <a:t>a match-id arrives at the Filter Engine, it </a:t>
            </a:r>
            <a:r>
              <a:rPr lang="en-US" altLang="zh-TW" dirty="0" smtClean="0">
                <a:latin typeface="+mn-lt"/>
              </a:rPr>
              <a:t>looks up </a:t>
            </a:r>
            <a:r>
              <a:rPr lang="en-US" altLang="zh-TW" dirty="0">
                <a:latin typeface="+mn-lt"/>
              </a:rPr>
              <a:t>the corresponding action, runs that action to update its </a:t>
            </a:r>
            <a:r>
              <a:rPr lang="en-US" altLang="zh-TW" dirty="0" smtClean="0">
                <a:latin typeface="+mn-lt"/>
              </a:rPr>
              <a:t>state and </a:t>
            </a:r>
            <a:r>
              <a:rPr lang="en-US" altLang="zh-TW" dirty="0">
                <a:latin typeface="+mn-lt"/>
              </a:rPr>
              <a:t>potentially permits a match to pass through </a:t>
            </a:r>
            <a:r>
              <a:rPr lang="en-US" altLang="zh-TW" dirty="0" smtClean="0">
                <a:latin typeface="+mn-lt"/>
              </a:rPr>
              <a:t>it.</a:t>
            </a:r>
            <a:endParaRPr lang="zh-TW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308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000" dirty="0" smtClean="0"/>
              <a:t>Regex Splitting Details :</a:t>
            </a:r>
          </a:p>
          <a:p>
            <a:pPr marL="0" indent="0">
              <a:buNone/>
            </a:pPr>
            <a:r>
              <a:rPr lang="en-US" altLang="zh-TW" sz="1800" dirty="0"/>
              <a:t>We use the </a:t>
            </a:r>
            <a:r>
              <a:rPr lang="en-US" altLang="zh-TW" sz="1800" dirty="0" smtClean="0"/>
              <a:t>notation {{</a:t>
            </a:r>
            <a:r>
              <a:rPr lang="en-US" altLang="zh-TW" sz="1800" dirty="0"/>
              <a:t>x}} as part of a regular expression to indicate that when</a:t>
            </a:r>
          </a:p>
          <a:p>
            <a:pPr marL="0" indent="0">
              <a:buNone/>
            </a:pPr>
            <a:r>
              <a:rPr lang="en-US" altLang="zh-TW" sz="1800" dirty="0"/>
              <a:t>the prefix of the regular expression before the annotation </a:t>
            </a:r>
            <a:r>
              <a:rPr lang="en-US" altLang="zh-TW" sz="1800" dirty="0" smtClean="0"/>
              <a:t>has been </a:t>
            </a:r>
            <a:r>
              <a:rPr lang="en-US" altLang="zh-TW" sz="1800" dirty="0"/>
              <a:t>matched, match-id x should be reported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/>
              <a:t>For example, A{{1}}|B{{1}} can </a:t>
            </a:r>
            <a:r>
              <a:rPr lang="en-US" altLang="zh-TW" sz="1800" dirty="0" smtClean="0"/>
              <a:t>refer to </a:t>
            </a:r>
            <a:r>
              <a:rPr lang="en-US" altLang="zh-TW" sz="1800" dirty="0"/>
              <a:t>any regular expression for which matching either A or </a:t>
            </a:r>
            <a:r>
              <a:rPr lang="en-US" altLang="zh-TW" sz="1800" dirty="0" smtClean="0"/>
              <a:t>B results </a:t>
            </a:r>
            <a:r>
              <a:rPr lang="en-US" altLang="zh-TW" sz="1800" dirty="0"/>
              <a:t>in match id 1, also written (A|B){{1}}.</a:t>
            </a: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94933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Proposed </a:t>
            </a:r>
            <a:r>
              <a:rPr lang="en-US" altLang="zh-TW" b="1" dirty="0" smtClean="0"/>
              <a:t>Scheme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858828" y="6284913"/>
            <a:ext cx="1600200" cy="457200"/>
          </a:xfrm>
        </p:spPr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/>
              <a:t>Dot </a:t>
            </a:r>
            <a:r>
              <a:rPr lang="en-US" altLang="zh-TW" sz="2400" dirty="0" smtClean="0"/>
              <a:t>Star </a:t>
            </a:r>
          </a:p>
          <a:p>
            <a:pPr marL="0" indent="0">
              <a:buNone/>
            </a:pPr>
            <a:r>
              <a:rPr lang="en-US" altLang="zh-TW" sz="1800" dirty="0"/>
              <a:t>A common pattern in security regular expressions </a:t>
            </a:r>
            <a:r>
              <a:rPr lang="en-US" altLang="zh-TW" sz="1800" dirty="0" smtClean="0"/>
              <a:t>is .*A</a:t>
            </a:r>
            <a:r>
              <a:rPr lang="en-US" altLang="zh-TW" sz="1800" dirty="0"/>
              <a:t>.*B{{1}}, which we call dot-star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r>
              <a:rPr lang="en-US" altLang="zh-TW" sz="1800" dirty="0"/>
              <a:t>This </a:t>
            </a:r>
            <a:r>
              <a:rPr lang="en-US" altLang="zh-TW" sz="1800" dirty="0" smtClean="0"/>
              <a:t>pattern is </a:t>
            </a:r>
            <a:r>
              <a:rPr lang="en-US" altLang="zh-TW" sz="1800" dirty="0"/>
              <a:t>capable of causing a multiplicative increase in the number</a:t>
            </a:r>
          </a:p>
          <a:p>
            <a:pPr marL="0" indent="0">
              <a:buNone/>
            </a:pPr>
            <a:r>
              <a:rPr lang="en-US" altLang="zh-TW" sz="1800" dirty="0"/>
              <a:t>of DFA </a:t>
            </a:r>
            <a:r>
              <a:rPr lang="en-US" altLang="zh-TW" sz="1800" dirty="0" smtClean="0"/>
              <a:t>states , because all </a:t>
            </a:r>
            <a:r>
              <a:rPr lang="en-US" altLang="zh-TW" sz="1800" dirty="0"/>
              <a:t>DFA states that can be active before starting the match of </a:t>
            </a:r>
            <a:r>
              <a:rPr lang="en-US" altLang="zh-TW" sz="1800" dirty="0" smtClean="0"/>
              <a:t>A must </a:t>
            </a:r>
            <a:r>
              <a:rPr lang="en-US" altLang="zh-TW" sz="1800" dirty="0"/>
              <a:t>have a corresponding distinct state that can become active</a:t>
            </a:r>
          </a:p>
          <a:p>
            <a:pPr marL="0" indent="0">
              <a:buNone/>
            </a:pPr>
            <a:r>
              <a:rPr lang="en-US" altLang="zh-TW" sz="1800" dirty="0"/>
              <a:t>after matching A, doubling the number of states needed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/>
              <a:t>W</a:t>
            </a:r>
            <a:r>
              <a:rPr lang="en-US" altLang="zh-TW" sz="1800" dirty="0" smtClean="0"/>
              <a:t>e </a:t>
            </a:r>
            <a:r>
              <a:rPr lang="en-US" altLang="zh-TW" sz="1800" dirty="0"/>
              <a:t>will de-compose </a:t>
            </a:r>
            <a:r>
              <a:rPr lang="en-US" altLang="zh-TW" sz="1800" dirty="0" smtClean="0"/>
              <a:t>this pattern </a:t>
            </a:r>
            <a:r>
              <a:rPr lang="en-US" altLang="zh-TW" sz="1800" dirty="0"/>
              <a:t>into .*A{{1a}}|.*B{{1</a:t>
            </a:r>
            <a:r>
              <a:rPr lang="en-US" altLang="zh-TW" sz="1800" dirty="0" smtClean="0"/>
              <a:t>}}</a:t>
            </a:r>
          </a:p>
          <a:p>
            <a:pPr marL="0" indent="0">
              <a:buNone/>
            </a:pPr>
            <a:r>
              <a:rPr lang="en-US" altLang="zh-TW" sz="1800" dirty="0"/>
              <a:t>Adding this </a:t>
            </a:r>
            <a:r>
              <a:rPr lang="en-US" altLang="zh-TW" sz="1800" dirty="0" smtClean="0"/>
              <a:t>decomposed pattern </a:t>
            </a:r>
            <a:r>
              <a:rPr lang="en-US" altLang="zh-TW" sz="1800" dirty="0"/>
              <a:t>to a pattern set will cause only an additive </a:t>
            </a:r>
            <a:r>
              <a:rPr lang="en-US" altLang="zh-TW" sz="1800" dirty="0" smtClean="0"/>
              <a:t>increase in </a:t>
            </a:r>
            <a:r>
              <a:rPr lang="en-US" altLang="zh-TW" sz="1800" dirty="0"/>
              <a:t>the number of DFA states, instead of the </a:t>
            </a:r>
            <a:r>
              <a:rPr lang="en-US" altLang="zh-TW" sz="1800" dirty="0" smtClean="0"/>
              <a:t>multiplicative increase </a:t>
            </a:r>
            <a:r>
              <a:rPr lang="en-US" altLang="zh-TW" sz="1800" dirty="0"/>
              <a:t>caused by the original dot-star pattern.</a:t>
            </a:r>
            <a:endParaRPr lang="en-US" altLang="zh-TW" sz="1800" dirty="0"/>
          </a:p>
          <a:p>
            <a:pPr marL="0" indent="0">
              <a:buNone/>
            </a:pP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66695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94021</TotalTime>
  <Words>1400</Words>
  <Application>Microsoft Office PowerPoint</Application>
  <PresentationFormat>如螢幕大小 (4:3)</PresentationFormat>
  <Paragraphs>158</Paragraphs>
  <Slides>17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5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A De-compositional Approach to Regular Expression Matching for Network Security Applications</vt:lpstr>
      <vt:lpstr>Outline</vt:lpstr>
      <vt:lpstr>Introduction</vt:lpstr>
      <vt:lpstr>Proposed Scheme</vt:lpstr>
      <vt:lpstr>Proposed Scheme</vt:lpstr>
      <vt:lpstr>Proposed Scheme (Components)</vt:lpstr>
      <vt:lpstr>Proposed Scheme </vt:lpstr>
      <vt:lpstr>Proposed Scheme </vt:lpstr>
      <vt:lpstr>Proposed Scheme </vt:lpstr>
      <vt:lpstr>Proposed Scheme </vt:lpstr>
      <vt:lpstr>Proposed Scheme </vt:lpstr>
      <vt:lpstr>Proposed Scheme </vt:lpstr>
      <vt:lpstr>Results and Analysis</vt:lpstr>
      <vt:lpstr>Results and Analysis</vt:lpstr>
      <vt:lpstr>Results and Analysis</vt:lpstr>
      <vt:lpstr>Results and Analysis</vt:lpstr>
      <vt:lpstr>Conclusion</vt:lpstr>
    </vt:vector>
  </TitlesOfParts>
  <Company>mediahome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mike</cp:lastModifiedBy>
  <cp:revision>3323</cp:revision>
  <cp:lastPrinted>2013-07-22T14:09:02Z</cp:lastPrinted>
  <dcterms:created xsi:type="dcterms:W3CDTF">2004-07-16T19:12:18Z</dcterms:created>
  <dcterms:modified xsi:type="dcterms:W3CDTF">2017-12-26T20:43:15Z</dcterms:modified>
</cp:coreProperties>
</file>